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90"/>
    <p:restoredTop sz="94631"/>
  </p:normalViewPr>
  <p:slideViewPr>
    <p:cSldViewPr snapToGrid="0" snapToObjects="1">
      <p:cViewPr varScale="1">
        <p:scale>
          <a:sx n="119" d="100"/>
          <a:sy n="119" d="100"/>
        </p:scale>
        <p:origin x="20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64CFC2-394B-EF4E-918F-37B42AA77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Designing and Developing an Agent-based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72313" cy="4351338"/>
          </a:xfrm>
        </p:spPr>
        <p:txBody>
          <a:bodyPr/>
          <a:lstStyle/>
          <a:p>
            <a:r>
              <a:rPr lang="en-US" dirty="0"/>
              <a:t>Visualisation will typically come at the end of your ABM development, but it’s important to consider it here</a:t>
            </a:r>
          </a:p>
          <a:p>
            <a:r>
              <a:rPr lang="en-US" dirty="0"/>
              <a:t>The outputs from your model will influence the scale of development and the software it is developed in</a:t>
            </a:r>
          </a:p>
          <a:p>
            <a:r>
              <a:rPr lang="en-US" dirty="0"/>
              <a:t>Game development software idea for 3D ABM</a:t>
            </a:r>
          </a:p>
        </p:txBody>
      </p:sp>
    </p:spTree>
    <p:extLst>
      <p:ext uri="{BB962C8B-B14F-4D97-AF65-F5344CB8AC3E}">
        <p14:creationId xmlns:p14="http://schemas.microsoft.com/office/powerpoint/2010/main" val="3231412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/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Other Frameworks</a:t>
            </a:r>
          </a:p>
        </p:txBody>
      </p:sp>
    </p:spTree>
    <p:extLst>
      <p:ext uri="{BB962C8B-B14F-4D97-AF65-F5344CB8AC3E}">
        <p14:creationId xmlns:p14="http://schemas.microsoft.com/office/powerpoint/2010/main" val="3892017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Any ABM has a window of focus, with factors outside of that window simplified in some way</a:t>
            </a:r>
          </a:p>
          <a:p>
            <a:r>
              <a:rPr lang="en-US" dirty="0"/>
              <a:t>At this point, we identify the area of focus, and the assumptions we make in relation to external systems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</a:t>
            </a:r>
          </a:p>
          <a:p>
            <a:pPr marL="0" indent="0">
              <a:buNone/>
            </a:pPr>
            <a:r>
              <a:rPr lang="en-US" sz="2400" dirty="0"/>
              <a:t>Simulations of pedestrian movement focus on street-level interactions, and therefore make assumptions about behaviors outside of this window of interest</a:t>
            </a:r>
          </a:p>
          <a:p>
            <a:pPr marL="0" indent="0">
              <a:buNone/>
            </a:pPr>
            <a:r>
              <a:rPr lang="en-US" sz="2400" dirty="0"/>
              <a:t>We could adopt simplified gravity-based models or historic data to generate origin-destination flows, and we might ignore aspects of agent mood or the football team they support that are uncertain or not relevant to pedestrian movement</a:t>
            </a:r>
          </a:p>
        </p:txBody>
      </p:sp>
    </p:spTree>
    <p:extLst>
      <p:ext uri="{BB962C8B-B14F-4D97-AF65-F5344CB8AC3E}">
        <p14:creationId xmlns:p14="http://schemas.microsoft.com/office/powerpoint/2010/main" val="2138730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776DF6B-0349-F544-8B61-A0F4EF8D4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194" y="1422854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A4491-3A8C-C34E-BF1C-CD30969A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B107-66ED-C14E-B6A1-8CC090BE2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4727" cy="4351338"/>
          </a:xfrm>
        </p:spPr>
        <p:txBody>
          <a:bodyPr/>
          <a:lstStyle/>
          <a:p>
            <a:r>
              <a:rPr lang="en-US" dirty="0"/>
              <a:t>Space can be represented in different ways – tied to real world geographies, or abstract associations</a:t>
            </a:r>
          </a:p>
          <a:p>
            <a:r>
              <a:rPr lang="en-US" dirty="0"/>
              <a:t>Geographic space will typically draw on GIS datasets</a:t>
            </a:r>
          </a:p>
          <a:p>
            <a:r>
              <a:rPr lang="en-US" dirty="0"/>
              <a:t>Topological space, also known as network space, represents abstract links between agents (e.g. social networks, trade relations)</a:t>
            </a:r>
          </a:p>
        </p:txBody>
      </p:sp>
    </p:spTree>
    <p:extLst>
      <p:ext uri="{BB962C8B-B14F-4D97-AF65-F5344CB8AC3E}">
        <p14:creationId xmlns:p14="http://schemas.microsoft.com/office/powerpoint/2010/main" val="642241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E25F-9285-D645-83E6-1D5CFD38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E3BCF-EB3B-3343-8073-F4E33996A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definitions relate to the dynamics of the modelled system</a:t>
            </a:r>
          </a:p>
          <a:p>
            <a:r>
              <a:rPr lang="en-US" dirty="0"/>
              <a:t>The simulated ‘time step’ relates to the period of time between simulation updates, or how often an agent might change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The frequency of these updates relate to the context, but could vary from milliseconds to days and years</a:t>
            </a:r>
          </a:p>
          <a:p>
            <a:r>
              <a:rPr lang="en-US" dirty="0"/>
              <a:t>Choice of time step influences how long your model will take to run</a:t>
            </a:r>
          </a:p>
          <a:p>
            <a:endParaRPr lang="en-US" sz="1500" dirty="0"/>
          </a:p>
          <a:p>
            <a:r>
              <a:rPr lang="en-US" dirty="0"/>
              <a:t>A traffic model might update the position of vehicles every second</a:t>
            </a:r>
          </a:p>
          <a:p>
            <a:r>
              <a:rPr lang="en-US" dirty="0"/>
              <a:t>A migration simulation could update movements on a monthly basis </a:t>
            </a:r>
          </a:p>
        </p:txBody>
      </p:sp>
    </p:spTree>
    <p:extLst>
      <p:ext uri="{BB962C8B-B14F-4D97-AF65-F5344CB8AC3E}">
        <p14:creationId xmlns:p14="http://schemas.microsoft.com/office/powerpoint/2010/main" val="101196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4882-1F76-CF40-BD58-6C304C35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F92AE-7A47-3D49-BBC8-44D8E1126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this point we should roughly define how many agents will be modelled within the ABM</a:t>
            </a:r>
          </a:p>
          <a:p>
            <a:r>
              <a:rPr lang="en-US" dirty="0"/>
              <a:t>These definitions help with the later specification of the model, but more specific definitions about the agents are made at lower levels in the hierarchy</a:t>
            </a:r>
          </a:p>
        </p:txBody>
      </p:sp>
    </p:spTree>
    <p:extLst>
      <p:ext uri="{BB962C8B-B14F-4D97-AF65-F5344CB8AC3E}">
        <p14:creationId xmlns:p14="http://schemas.microsoft.com/office/powerpoint/2010/main" val="3116853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Rules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76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/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Other Frameworks</a:t>
            </a:r>
          </a:p>
        </p:txBody>
      </p:sp>
    </p:spTree>
    <p:extLst>
      <p:ext uri="{BB962C8B-B14F-4D97-AF65-F5344CB8AC3E}">
        <p14:creationId xmlns:p14="http://schemas.microsoft.com/office/powerpoint/2010/main" val="42865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full breadth of considerations needed when designing an agent-based model</a:t>
            </a:r>
          </a:p>
          <a:p>
            <a:r>
              <a:rPr lang="en-US" dirty="0"/>
              <a:t>Apply a design process in creating a segregation model</a:t>
            </a:r>
          </a:p>
        </p:txBody>
      </p:sp>
    </p:spTree>
    <p:extLst>
      <p:ext uri="{BB962C8B-B14F-4D97-AF65-F5344CB8AC3E}">
        <p14:creationId xmlns:p14="http://schemas.microsoft.com/office/powerpoint/2010/main" val="1373690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Other Frameworks</a:t>
            </a:r>
          </a:p>
        </p:txBody>
      </p:sp>
    </p:spTree>
    <p:extLst>
      <p:ext uri="{BB962C8B-B14F-4D97-AF65-F5344CB8AC3E}">
        <p14:creationId xmlns:p14="http://schemas.microsoft.com/office/powerpoint/2010/main" val="3155051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2" y="1825625"/>
            <a:ext cx="7511142" cy="4351338"/>
          </a:xfrm>
        </p:spPr>
        <p:txBody>
          <a:bodyPr/>
          <a:lstStyle/>
          <a:p>
            <a:r>
              <a:rPr lang="en-US" dirty="0"/>
              <a:t>The design of agent-based models is an iterative process, where we integrate theory and data in aiming to explain and predict social systems</a:t>
            </a:r>
          </a:p>
          <a:p>
            <a:r>
              <a:rPr lang="en-US" dirty="0"/>
              <a:t>While calibration and validation (covered later in the course) can help us tweak model parameters and improve fit, an ABM requires a strong underpinning design</a:t>
            </a:r>
          </a:p>
          <a:p>
            <a:r>
              <a:rPr lang="en-US" dirty="0"/>
              <a:t>In this lecture, we focus on the considerations required in the design of an ABM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D5624-53A5-814E-B202-BC72B2A19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563" y="392112"/>
            <a:ext cx="3291574" cy="610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76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Design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book, we introduce a loose framework for ABM design, set into four levels of hierarchy: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Overview – Relating broadly to the wider aims and definitions of the simulation as well as practical considerations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World – Involved with designing the model of the world in which the simulation will take place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Interactions – Design of the nature of interaction and exchange between agents, and the impact on model dynamics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Agents – How agent behavior is designed and encoded at the individual level</a:t>
            </a:r>
          </a:p>
          <a:p>
            <a:pPr lvl="1">
              <a:spcBef>
                <a:spcPts val="600"/>
              </a:spcBef>
            </a:pPr>
            <a:endParaRPr lang="en-US" sz="1400" dirty="0"/>
          </a:p>
          <a:p>
            <a:pPr>
              <a:spcBef>
                <a:spcPts val="600"/>
              </a:spcBef>
            </a:pPr>
            <a:r>
              <a:rPr lang="en-US" dirty="0"/>
              <a:t>Each stage leads to decisions that influence subsequent designs, thus it is advised that this process is conducted in this order</a:t>
            </a:r>
          </a:p>
        </p:txBody>
      </p:sp>
    </p:spTree>
    <p:extLst>
      <p:ext uri="{BB962C8B-B14F-4D97-AF65-F5344CB8AC3E}">
        <p14:creationId xmlns:p14="http://schemas.microsoft.com/office/powerpoint/2010/main" val="902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Other Frameworks</a:t>
            </a:r>
          </a:p>
        </p:txBody>
      </p:sp>
    </p:spTree>
    <p:extLst>
      <p:ext uri="{BB962C8B-B14F-4D97-AF65-F5344CB8AC3E}">
        <p14:creationId xmlns:p14="http://schemas.microsoft.com/office/powerpoint/2010/main" val="925583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Purpose and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/>
          </a:bodyPr>
          <a:lstStyle/>
          <a:p>
            <a:r>
              <a:rPr lang="en-US" dirty="0"/>
              <a:t>The very first thing you should do when designing an ABM is explicitly specify:</a:t>
            </a:r>
          </a:p>
          <a:p>
            <a:pPr lvl="1"/>
            <a:r>
              <a:rPr lang="en-US" dirty="0"/>
              <a:t>the </a:t>
            </a:r>
            <a:r>
              <a:rPr lang="en-US" b="1" i="1" dirty="0"/>
              <a:t>purpose</a:t>
            </a:r>
            <a:r>
              <a:rPr lang="en-US" dirty="0"/>
              <a:t> for the simulation – why is the simulation needed, and what new is going to tell you about the world?</a:t>
            </a:r>
          </a:p>
          <a:p>
            <a:pPr lvl="1"/>
            <a:r>
              <a:rPr lang="en-US" dirty="0"/>
              <a:t>and the </a:t>
            </a:r>
            <a:r>
              <a:rPr lang="en-US" b="1" i="1" dirty="0"/>
              <a:t>process</a:t>
            </a:r>
            <a:r>
              <a:rPr lang="en-US" dirty="0"/>
              <a:t> being simulated – what process will be simulated?</a:t>
            </a:r>
          </a:p>
          <a:p>
            <a:r>
              <a:rPr lang="en-US" dirty="0"/>
              <a:t>There is a vast diversity of potential responses to these questions, and the answers are likely to be intuitively simple</a:t>
            </a:r>
          </a:p>
          <a:p>
            <a:r>
              <a:rPr lang="en-US" dirty="0"/>
              <a:t>However, they are important screening questions prior to embarking on ABM development – remember ‘just because you can build an ABM, doesn’t mean you should…’</a:t>
            </a:r>
          </a:p>
        </p:txBody>
      </p:sp>
    </p:spTree>
    <p:extLst>
      <p:ext uri="{BB962C8B-B14F-4D97-AF65-F5344CB8AC3E}">
        <p14:creationId xmlns:p14="http://schemas.microsoft.com/office/powerpoint/2010/main" val="4155702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5CBC-BD0C-5442-8E78-59968A31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95C2C-B241-9C45-8012-A4A1B2B7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your ABM idea in mind, you should think about the datasets you could use to calibrate and validate your modelling</a:t>
            </a:r>
          </a:p>
          <a:p>
            <a:r>
              <a:rPr lang="en-US" dirty="0"/>
              <a:t>These choices are constrained by context and availability, but thought should also be given over to the strengths and limitations of alternative sources</a:t>
            </a:r>
          </a:p>
          <a:p>
            <a:r>
              <a:rPr lang="en-US" dirty="0"/>
              <a:t>Having a rough idea of the type of evaluation you’d like to conduct (and will be accepted by your peers) is a good idea at this stage – more details on these considerations follow in a later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36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717A8-C0D5-C846-B9BB-841A0F2C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and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93E59-8835-5D4C-9B3F-AF65DDD23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25639" cy="4351338"/>
          </a:xfrm>
        </p:spPr>
        <p:txBody>
          <a:bodyPr/>
          <a:lstStyle/>
          <a:p>
            <a:r>
              <a:rPr lang="en-US" dirty="0"/>
              <a:t>How will you develop your ABM? There are lots of packages available, and it is important to examine the strengths and weaknesses of each</a:t>
            </a:r>
          </a:p>
          <a:p>
            <a:r>
              <a:rPr lang="en-US" dirty="0"/>
              <a:t>Consider simulation scale and computation requirements, and extensions of existing models</a:t>
            </a:r>
          </a:p>
          <a:p>
            <a:r>
              <a:rPr lang="en-US" dirty="0"/>
              <a:t>It also helps if you can already code in the language the framework uses!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74DAD6-5B48-F042-A445-07520200E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213" y="1864824"/>
            <a:ext cx="2034540" cy="807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805D8C-1196-7048-B4F3-EAA78AC1C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531" y="5468313"/>
            <a:ext cx="3550923" cy="1183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3DCED0-A7CA-3D4C-AE91-FEDB3BB8E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071" y="3896206"/>
            <a:ext cx="2540000" cy="110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69DF64-A5F6-954F-9944-D4DC7607E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597" y="3192641"/>
            <a:ext cx="3357156" cy="470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19370-4560-2242-ABDF-7BD9A1BBE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8743" y="5120659"/>
            <a:ext cx="1918447" cy="143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1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833</Words>
  <Application>Microsoft Macintosh PowerPoint</Application>
  <PresentationFormat>Widescreen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Chapter 3</vt:lpstr>
      <vt:lpstr>Learning Objectives</vt:lpstr>
      <vt:lpstr>Lecture Outline</vt:lpstr>
      <vt:lpstr>Designing ABMs</vt:lpstr>
      <vt:lpstr>Design Framework</vt:lpstr>
      <vt:lpstr>Lecture Outline</vt:lpstr>
      <vt:lpstr>Purpose and Process</vt:lpstr>
      <vt:lpstr>Data Collection and Evaluation</vt:lpstr>
      <vt:lpstr>Development and Software</vt:lpstr>
      <vt:lpstr>Visualisation</vt:lpstr>
      <vt:lpstr>Lecture Outline</vt:lpstr>
      <vt:lpstr>External Systems</vt:lpstr>
      <vt:lpstr>Space</vt:lpstr>
      <vt:lpstr>Time</vt:lpstr>
      <vt:lpstr>Populations</vt:lpstr>
      <vt:lpstr>Physical Rules</vt:lpstr>
      <vt:lpstr>Lecture Outline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Ed</cp:lastModifiedBy>
  <cp:revision>88</cp:revision>
  <dcterms:created xsi:type="dcterms:W3CDTF">2018-07-16T13:06:35Z</dcterms:created>
  <dcterms:modified xsi:type="dcterms:W3CDTF">2018-11-09T15:17:49Z</dcterms:modified>
</cp:coreProperties>
</file>

<file path=docProps/thumbnail.jpeg>
</file>